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Lst>
  <p:notesMasterIdLst>
    <p:notesMasterId r:id="rId16"/>
  </p:notesMasterIdLst>
  <p:sldIdLst>
    <p:sldId id="259" r:id="rId2"/>
    <p:sldId id="258" r:id="rId3"/>
    <p:sldId id="260" r:id="rId4"/>
    <p:sldId id="263" r:id="rId5"/>
    <p:sldId id="261" r:id="rId6"/>
    <p:sldId id="262" r:id="rId7"/>
    <p:sldId id="264" r:id="rId8"/>
    <p:sldId id="268" r:id="rId9"/>
    <p:sldId id="269" r:id="rId10"/>
    <p:sldId id="271" r:id="rId11"/>
    <p:sldId id="265" r:id="rId12"/>
    <p:sldId id="266" r:id="rId13"/>
    <p:sldId id="267" r:id="rId14"/>
    <p:sldId id="270"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18" autoAdjust="0"/>
    <p:restoredTop sz="94660"/>
  </p:normalViewPr>
  <p:slideViewPr>
    <p:cSldViewPr snapToGrid="0">
      <p:cViewPr varScale="1">
        <p:scale>
          <a:sx n="72" d="100"/>
          <a:sy n="72" d="100"/>
        </p:scale>
        <p:origin x="69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6F80F23-BF8F-408C-972A-DB33515D82FE}" type="datetimeFigureOut">
              <a:rPr lang="en-US" smtClean="0"/>
              <a:t>6/16/2022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F60E98-AA75-4DED-B572-3C679B7C38DE}" type="slidenum">
              <a:rPr lang="en-US" smtClean="0"/>
              <a:t>‹#›</a:t>
            </a:fld>
            <a:endParaRPr lang="en-US"/>
          </a:p>
        </p:txBody>
      </p:sp>
    </p:spTree>
    <p:extLst>
      <p:ext uri="{BB962C8B-B14F-4D97-AF65-F5344CB8AC3E}">
        <p14:creationId xmlns:p14="http://schemas.microsoft.com/office/powerpoint/2010/main" val="1046171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DC5139B2-D720-4738-A3A9-8D3DC20C14FF}" type="datetimeFigureOut">
              <a:rPr lang="en-US" smtClean="0"/>
              <a:t>6/16/2022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017B4F-0733-4783-9DEC-92771913E07A}" type="slidenum">
              <a:rPr lang="en-US" smtClean="0"/>
              <a:t>‹#›</a:t>
            </a:fld>
            <a:endParaRPr lang="en-US"/>
          </a:p>
        </p:txBody>
      </p:sp>
    </p:spTree>
    <p:extLst>
      <p:ext uri="{BB962C8B-B14F-4D97-AF65-F5344CB8AC3E}">
        <p14:creationId xmlns:p14="http://schemas.microsoft.com/office/powerpoint/2010/main" val="38186754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C5139B2-D720-4738-A3A9-8D3DC20C14FF}" type="datetimeFigureOut">
              <a:rPr lang="en-US" smtClean="0"/>
              <a:t>6/16/2022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017B4F-0733-4783-9DEC-92771913E07A}" type="slidenum">
              <a:rPr lang="en-US" smtClean="0"/>
              <a:t>‹#›</a:t>
            </a:fld>
            <a:endParaRPr lang="en-US"/>
          </a:p>
        </p:txBody>
      </p:sp>
    </p:spTree>
    <p:extLst>
      <p:ext uri="{BB962C8B-B14F-4D97-AF65-F5344CB8AC3E}">
        <p14:creationId xmlns:p14="http://schemas.microsoft.com/office/powerpoint/2010/main" val="29414165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C5139B2-D720-4738-A3A9-8D3DC20C14FF}" type="datetimeFigureOut">
              <a:rPr lang="en-US" smtClean="0"/>
              <a:t>6/16/2022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017B4F-0733-4783-9DEC-92771913E07A}" type="slidenum">
              <a:rPr lang="en-US" smtClean="0"/>
              <a:t>‹#›</a:t>
            </a:fld>
            <a:endParaRPr lang="en-US"/>
          </a:p>
        </p:txBody>
      </p:sp>
    </p:spTree>
    <p:extLst>
      <p:ext uri="{BB962C8B-B14F-4D97-AF65-F5344CB8AC3E}">
        <p14:creationId xmlns:p14="http://schemas.microsoft.com/office/powerpoint/2010/main" val="25348786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C5139B2-D720-4738-A3A9-8D3DC20C14FF}" type="datetimeFigureOut">
              <a:rPr lang="en-US" smtClean="0"/>
              <a:t>6/16/2022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017B4F-0733-4783-9DEC-92771913E07A}" type="slidenum">
              <a:rPr lang="en-US" smtClean="0"/>
              <a:t>‹#›</a:t>
            </a:fld>
            <a:endParaRPr lang="en-US"/>
          </a:p>
        </p:txBody>
      </p:sp>
    </p:spTree>
    <p:extLst>
      <p:ext uri="{BB962C8B-B14F-4D97-AF65-F5344CB8AC3E}">
        <p14:creationId xmlns:p14="http://schemas.microsoft.com/office/powerpoint/2010/main" val="13974526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C5139B2-D720-4738-A3A9-8D3DC20C14FF}" type="datetimeFigureOut">
              <a:rPr lang="en-US" smtClean="0"/>
              <a:t>6/16/2022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7017B4F-0733-4783-9DEC-92771913E07A}" type="slidenum">
              <a:rPr lang="en-US" smtClean="0"/>
              <a:t>‹#›</a:t>
            </a:fld>
            <a:endParaRPr lang="en-US"/>
          </a:p>
        </p:txBody>
      </p:sp>
    </p:spTree>
    <p:extLst>
      <p:ext uri="{BB962C8B-B14F-4D97-AF65-F5344CB8AC3E}">
        <p14:creationId xmlns:p14="http://schemas.microsoft.com/office/powerpoint/2010/main" val="14227153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C5139B2-D720-4738-A3A9-8D3DC20C14FF}" type="datetimeFigureOut">
              <a:rPr lang="en-US" smtClean="0"/>
              <a:t>6/16/2022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7017B4F-0733-4783-9DEC-92771913E07A}" type="slidenum">
              <a:rPr lang="en-US" smtClean="0"/>
              <a:t>‹#›</a:t>
            </a:fld>
            <a:endParaRPr lang="en-US"/>
          </a:p>
        </p:txBody>
      </p:sp>
    </p:spTree>
    <p:extLst>
      <p:ext uri="{BB962C8B-B14F-4D97-AF65-F5344CB8AC3E}">
        <p14:creationId xmlns:p14="http://schemas.microsoft.com/office/powerpoint/2010/main" val="13183603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C5139B2-D720-4738-A3A9-8D3DC20C14FF}" type="datetimeFigureOut">
              <a:rPr lang="en-US" smtClean="0"/>
              <a:t>6/16/2022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7017B4F-0733-4783-9DEC-92771913E07A}" type="slidenum">
              <a:rPr lang="en-US" smtClean="0"/>
              <a:t>‹#›</a:t>
            </a:fld>
            <a:endParaRPr lang="en-US"/>
          </a:p>
        </p:txBody>
      </p:sp>
    </p:spTree>
    <p:extLst>
      <p:ext uri="{BB962C8B-B14F-4D97-AF65-F5344CB8AC3E}">
        <p14:creationId xmlns:p14="http://schemas.microsoft.com/office/powerpoint/2010/main" val="20304931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C5139B2-D720-4738-A3A9-8D3DC20C14FF}" type="datetimeFigureOut">
              <a:rPr lang="en-US" smtClean="0"/>
              <a:t>6/16/2022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017B4F-0733-4783-9DEC-92771913E07A}" type="slidenum">
              <a:rPr lang="en-US" smtClean="0"/>
              <a:t>‹#›</a:t>
            </a:fld>
            <a:endParaRPr lang="en-US"/>
          </a:p>
        </p:txBody>
      </p:sp>
    </p:spTree>
    <p:extLst>
      <p:ext uri="{BB962C8B-B14F-4D97-AF65-F5344CB8AC3E}">
        <p14:creationId xmlns:p14="http://schemas.microsoft.com/office/powerpoint/2010/main" val="3346143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C5139B2-D720-4738-A3A9-8D3DC20C14FF}" type="datetimeFigureOut">
              <a:rPr lang="en-US" smtClean="0"/>
              <a:t>6/16/2022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017B4F-0733-4783-9DEC-92771913E07A}" type="slidenum">
              <a:rPr lang="en-US" smtClean="0"/>
              <a:t>‹#›</a:t>
            </a:fld>
            <a:endParaRPr lang="en-US"/>
          </a:p>
        </p:txBody>
      </p:sp>
    </p:spTree>
    <p:extLst>
      <p:ext uri="{BB962C8B-B14F-4D97-AF65-F5344CB8AC3E}">
        <p14:creationId xmlns:p14="http://schemas.microsoft.com/office/powerpoint/2010/main" val="20564937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C5139B2-D720-4738-A3A9-8D3DC20C14FF}" type="datetimeFigureOut">
              <a:rPr lang="en-US" smtClean="0"/>
              <a:t>6/16/2022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017B4F-0733-4783-9DEC-92771913E07A}" type="slidenum">
              <a:rPr lang="en-US" smtClean="0"/>
              <a:t>‹#›</a:t>
            </a:fld>
            <a:endParaRPr lang="en-US"/>
          </a:p>
        </p:txBody>
      </p:sp>
    </p:spTree>
    <p:extLst>
      <p:ext uri="{BB962C8B-B14F-4D97-AF65-F5344CB8AC3E}">
        <p14:creationId xmlns:p14="http://schemas.microsoft.com/office/powerpoint/2010/main" val="1795441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C5139B2-D720-4738-A3A9-8D3DC20C14FF}" type="datetimeFigureOut">
              <a:rPr lang="en-US" smtClean="0"/>
              <a:t>6/16/2022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017B4F-0733-4783-9DEC-92771913E07A}" type="slidenum">
              <a:rPr lang="en-US" smtClean="0"/>
              <a:t>‹#›</a:t>
            </a:fld>
            <a:endParaRPr lang="en-US"/>
          </a:p>
        </p:txBody>
      </p:sp>
    </p:spTree>
    <p:extLst>
      <p:ext uri="{BB962C8B-B14F-4D97-AF65-F5344CB8AC3E}">
        <p14:creationId xmlns:p14="http://schemas.microsoft.com/office/powerpoint/2010/main" val="20307722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5139B2-D720-4738-A3A9-8D3DC20C14FF}" type="datetimeFigureOut">
              <a:rPr lang="en-US" smtClean="0"/>
              <a:t>6/16/2022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017B4F-0733-4783-9DEC-92771913E07A}" type="slidenum">
              <a:rPr lang="en-US" smtClean="0"/>
              <a:t>‹#›</a:t>
            </a:fld>
            <a:endParaRPr lang="en-US"/>
          </a:p>
        </p:txBody>
      </p:sp>
    </p:spTree>
    <p:extLst>
      <p:ext uri="{BB962C8B-B14F-4D97-AF65-F5344CB8AC3E}">
        <p14:creationId xmlns:p14="http://schemas.microsoft.com/office/powerpoint/2010/main" val="234604008"/>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7.jpg"/><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jp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7.jpg"/><Relationship Id="rId4" Type="http://schemas.openxmlformats.org/officeDocument/2006/relationships/image" Target="../media/image16.jp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UCI2mu7URBc" TargetMode="External"/><Relationship Id="rId1" Type="http://schemas.openxmlformats.org/officeDocument/2006/relationships/slideLayout" Target="../slideLayouts/slideLayout7.xml"/><Relationship Id="rId4" Type="http://schemas.openxmlformats.org/officeDocument/2006/relationships/image" Target="../media/image18.jpg"/></Relationships>
</file>

<file path=ppt/slides/_rels/slide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331806" y="431925"/>
            <a:ext cx="7652823" cy="2585323"/>
          </a:xfrm>
          <a:prstGeom prst="rect">
            <a:avLst/>
          </a:prstGeom>
          <a:noFill/>
        </p:spPr>
        <p:txBody>
          <a:bodyPr wrap="square" rtlCol="0">
            <a:spAutoFit/>
          </a:bodyPr>
          <a:lstStyle/>
          <a:p>
            <a:pPr algn="ctr"/>
            <a:r>
              <a:rPr lang="en-US" sz="5400" dirty="0">
                <a:latin typeface="+mj-lt"/>
              </a:rPr>
              <a:t>Information for Parents of children In Duckling’s Class</a:t>
            </a:r>
          </a:p>
          <a:p>
            <a:pPr algn="ctr"/>
            <a:r>
              <a:rPr lang="en-US" sz="3600" dirty="0">
                <a:latin typeface="+mj-lt"/>
              </a:rPr>
              <a:t>15</a:t>
            </a:r>
            <a:r>
              <a:rPr lang="en-US" sz="3600" baseline="30000" dirty="0">
                <a:latin typeface="+mj-lt"/>
              </a:rPr>
              <a:t>th</a:t>
            </a:r>
            <a:r>
              <a:rPr lang="en-US" sz="3600" dirty="0">
                <a:latin typeface="+mj-lt"/>
              </a:rPr>
              <a:t> June 2022</a:t>
            </a:r>
          </a:p>
          <a:p>
            <a:pPr algn="ctr"/>
            <a:endParaRPr lang="en-US" dirty="0"/>
          </a:p>
        </p:txBody>
      </p:sp>
      <p:pic>
        <p:nvPicPr>
          <p:cNvPr id="14" name="Picture 13" descr="H:\1. Summer Term One 2021\week 4\Phonics resources - grp A\logo.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075652" y="202282"/>
            <a:ext cx="1743327" cy="1609265"/>
          </a:xfrm>
          <a:prstGeom prst="rect">
            <a:avLst/>
          </a:prstGeom>
          <a:noFill/>
          <a:ln>
            <a:noFill/>
          </a:ln>
        </p:spPr>
      </p:pic>
      <p:pic>
        <p:nvPicPr>
          <p:cNvPr id="16" name="Picture 15" descr="H:\1. Summer Term One 2021\week 4\Phonics resources - grp A\logo.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7456" y="277045"/>
            <a:ext cx="1743327" cy="1609265"/>
          </a:xfrm>
          <a:prstGeom prst="rect">
            <a:avLst/>
          </a:prstGeom>
          <a:noFill/>
          <a:ln>
            <a:noFill/>
          </a:ln>
        </p:spPr>
      </p:pic>
      <p:pic>
        <p:nvPicPr>
          <p:cNvPr id="19" name="Picture 18">
            <a:extLst>
              <a:ext uri="{FF2B5EF4-FFF2-40B4-BE49-F238E27FC236}">
                <a16:creationId xmlns:a16="http://schemas.microsoft.com/office/drawing/2014/main" id="{FDD68C09-A935-42D8-A8A0-15C25B51A9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53748" y="3017248"/>
            <a:ext cx="4192336" cy="3144252"/>
          </a:xfrm>
          <a:prstGeom prst="rect">
            <a:avLst/>
          </a:prstGeom>
        </p:spPr>
      </p:pic>
      <p:pic>
        <p:nvPicPr>
          <p:cNvPr id="21" name="Picture 20">
            <a:extLst>
              <a:ext uri="{FF2B5EF4-FFF2-40B4-BE49-F238E27FC236}">
                <a16:creationId xmlns:a16="http://schemas.microsoft.com/office/drawing/2014/main" id="{61D9705B-2648-4765-8A51-3E67196F7AA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7456" y="2181567"/>
            <a:ext cx="3166801" cy="4244508"/>
          </a:xfrm>
          <a:prstGeom prst="rect">
            <a:avLst/>
          </a:prstGeom>
        </p:spPr>
      </p:pic>
      <p:pic>
        <p:nvPicPr>
          <p:cNvPr id="23" name="Picture 22">
            <a:extLst>
              <a:ext uri="{FF2B5EF4-FFF2-40B4-BE49-F238E27FC236}">
                <a16:creationId xmlns:a16="http://schemas.microsoft.com/office/drawing/2014/main" id="{4E8DE555-5CC4-47F1-837C-BE37F40661C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27745" y="2181567"/>
            <a:ext cx="3305175" cy="4400550"/>
          </a:xfrm>
          <a:prstGeom prst="rect">
            <a:avLst/>
          </a:prstGeom>
        </p:spPr>
      </p:pic>
    </p:spTree>
    <p:extLst>
      <p:ext uri="{BB962C8B-B14F-4D97-AF65-F5344CB8AC3E}">
        <p14:creationId xmlns:p14="http://schemas.microsoft.com/office/powerpoint/2010/main" val="35895402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583418" y="483577"/>
            <a:ext cx="8600397" cy="866921"/>
          </a:xfrm>
        </p:spPr>
        <p:txBody>
          <a:bodyPr>
            <a:normAutofit/>
          </a:bodyPr>
          <a:lstStyle/>
          <a:p>
            <a:r>
              <a:rPr lang="en-US" sz="4000" u="sng" dirty="0"/>
              <a:t>Early Years Foundation Stage </a:t>
            </a:r>
          </a:p>
        </p:txBody>
      </p:sp>
      <p:sp>
        <p:nvSpPr>
          <p:cNvPr id="6" name="TextBox 5"/>
          <p:cNvSpPr txBox="1"/>
          <p:nvPr/>
        </p:nvSpPr>
        <p:spPr>
          <a:xfrm>
            <a:off x="2264898" y="1350498"/>
            <a:ext cx="9481625" cy="1938992"/>
          </a:xfrm>
          <a:prstGeom prst="rect">
            <a:avLst/>
          </a:prstGeom>
          <a:noFill/>
        </p:spPr>
        <p:txBody>
          <a:bodyPr wrap="square" rtlCol="0">
            <a:spAutoFit/>
          </a:bodyPr>
          <a:lstStyle/>
          <a:p>
            <a:r>
              <a:rPr lang="en-US" sz="2400" dirty="0"/>
              <a:t>The EYFSP is the curriculum document that we follow for the first year of school. Your children will already have achieved parts of the profile as it covers their development from birth. Any previous setting that your child has attended will have highlighted developmental points that your child has achieved.</a:t>
            </a:r>
          </a:p>
        </p:txBody>
      </p:sp>
      <p:sp>
        <p:nvSpPr>
          <p:cNvPr id="7" name="TextBox 6"/>
          <p:cNvSpPr txBox="1"/>
          <p:nvPr/>
        </p:nvSpPr>
        <p:spPr>
          <a:xfrm>
            <a:off x="575436" y="3679116"/>
            <a:ext cx="11022931" cy="3046988"/>
          </a:xfrm>
          <a:prstGeom prst="rect">
            <a:avLst/>
          </a:prstGeom>
          <a:noFill/>
        </p:spPr>
        <p:txBody>
          <a:bodyPr wrap="square" rtlCol="0">
            <a:spAutoFit/>
          </a:bodyPr>
          <a:lstStyle/>
          <a:p>
            <a:r>
              <a:rPr lang="en-US" sz="2400" dirty="0"/>
              <a:t>The EYFSP is divided into 7 areas of learning.</a:t>
            </a:r>
          </a:p>
          <a:p>
            <a:endParaRPr lang="en-US" sz="2400" dirty="0"/>
          </a:p>
          <a:p>
            <a:r>
              <a:rPr lang="en-US" sz="2400" b="1" u="sng" dirty="0">
                <a:solidFill>
                  <a:srgbClr val="FF0000"/>
                </a:solidFill>
              </a:rPr>
              <a:t>3 prime areas</a:t>
            </a:r>
            <a:r>
              <a:rPr lang="en-US" sz="2400" dirty="0"/>
              <a:t>				 		               </a:t>
            </a:r>
            <a:r>
              <a:rPr lang="en-US" sz="2400" b="1" u="sng" dirty="0">
                <a:solidFill>
                  <a:srgbClr val="0070C0"/>
                </a:solidFill>
              </a:rPr>
              <a:t>4 specific areas</a:t>
            </a:r>
          </a:p>
          <a:p>
            <a:r>
              <a:rPr lang="en-US" sz="2400" dirty="0">
                <a:solidFill>
                  <a:srgbClr val="FF0000"/>
                </a:solidFill>
              </a:rPr>
              <a:t>Personal, Social and Emotional Development </a:t>
            </a:r>
            <a:r>
              <a:rPr lang="en-US" sz="2400" dirty="0"/>
              <a:t>		</a:t>
            </a:r>
            <a:r>
              <a:rPr lang="en-US" sz="2400" dirty="0">
                <a:solidFill>
                  <a:srgbClr val="0070C0"/>
                </a:solidFill>
              </a:rPr>
              <a:t>Literacy</a:t>
            </a:r>
          </a:p>
          <a:p>
            <a:r>
              <a:rPr lang="en-US" sz="2400" dirty="0">
                <a:solidFill>
                  <a:srgbClr val="FF0000"/>
                </a:solidFill>
              </a:rPr>
              <a:t>Communication and Language </a:t>
            </a:r>
            <a:r>
              <a:rPr lang="en-US" sz="2400" dirty="0"/>
              <a:t>			  	</a:t>
            </a:r>
            <a:r>
              <a:rPr lang="en-US" sz="2400" dirty="0">
                <a:solidFill>
                  <a:srgbClr val="0070C0"/>
                </a:solidFill>
              </a:rPr>
              <a:t>Mathematics</a:t>
            </a:r>
          </a:p>
          <a:p>
            <a:r>
              <a:rPr lang="en-US" sz="2400" dirty="0">
                <a:solidFill>
                  <a:srgbClr val="FF0000"/>
                </a:solidFill>
              </a:rPr>
              <a:t>Physical Development </a:t>
            </a:r>
            <a:r>
              <a:rPr lang="en-US" sz="2400" dirty="0"/>
              <a:t>					</a:t>
            </a:r>
            <a:r>
              <a:rPr lang="en-US" sz="2400" dirty="0">
                <a:solidFill>
                  <a:srgbClr val="0070C0"/>
                </a:solidFill>
              </a:rPr>
              <a:t>Understanding the World </a:t>
            </a:r>
          </a:p>
          <a:p>
            <a:r>
              <a:rPr lang="en-US" sz="2400" dirty="0"/>
              <a:t>								</a:t>
            </a:r>
            <a:r>
              <a:rPr lang="en-US" sz="2400" dirty="0">
                <a:solidFill>
                  <a:srgbClr val="0070C0"/>
                </a:solidFill>
              </a:rPr>
              <a:t>Expressive Arts and Design</a:t>
            </a:r>
          </a:p>
          <a:p>
            <a:endParaRPr lang="en-US" sz="2400" dirty="0"/>
          </a:p>
        </p:txBody>
      </p:sp>
      <p:pic>
        <p:nvPicPr>
          <p:cNvPr id="8" name="Picture 7" descr="H:\1. Summer Term One 2021\week 4\Phonics resources - grp A\logo.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7383" y="366184"/>
            <a:ext cx="1743327" cy="1609265"/>
          </a:xfrm>
          <a:prstGeom prst="rect">
            <a:avLst/>
          </a:prstGeom>
          <a:noFill/>
          <a:ln>
            <a:noFill/>
          </a:ln>
        </p:spPr>
      </p:pic>
    </p:spTree>
    <p:extLst>
      <p:ext uri="{BB962C8B-B14F-4D97-AF65-F5344CB8AC3E}">
        <p14:creationId xmlns:p14="http://schemas.microsoft.com/office/powerpoint/2010/main" val="1660138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852910" y="676952"/>
            <a:ext cx="8947204" cy="1938992"/>
          </a:xfrm>
          <a:prstGeom prst="rect">
            <a:avLst/>
          </a:prstGeom>
        </p:spPr>
        <p:txBody>
          <a:bodyPr wrap="square">
            <a:spAutoFit/>
          </a:bodyPr>
          <a:lstStyle/>
          <a:p>
            <a:pPr algn="ctr"/>
            <a:r>
              <a:rPr lang="en-US" sz="6000" dirty="0"/>
              <a:t>We teach this curriculum through play!</a:t>
            </a:r>
          </a:p>
        </p:txBody>
      </p:sp>
      <p:pic>
        <p:nvPicPr>
          <p:cNvPr id="8" name="Picture 7" descr="H:\1. Summer Term One 2021\week 4\Phonics resources - grp A\logo.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3464" y="425207"/>
            <a:ext cx="1743327" cy="1609265"/>
          </a:xfrm>
          <a:prstGeom prst="rect">
            <a:avLst/>
          </a:prstGeom>
          <a:noFill/>
          <a:ln>
            <a:noFill/>
          </a:ln>
        </p:spPr>
      </p:pic>
      <p:pic>
        <p:nvPicPr>
          <p:cNvPr id="5" name="Picture 4">
            <a:extLst>
              <a:ext uri="{FF2B5EF4-FFF2-40B4-BE49-F238E27FC236}">
                <a16:creationId xmlns:a16="http://schemas.microsoft.com/office/drawing/2014/main" id="{7E736F3E-7DBA-4D5D-BBCC-A17FFE173C7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6019" y="2374232"/>
            <a:ext cx="3181543" cy="4242057"/>
          </a:xfrm>
          <a:prstGeom prst="rect">
            <a:avLst/>
          </a:prstGeom>
        </p:spPr>
      </p:pic>
      <p:pic>
        <p:nvPicPr>
          <p:cNvPr id="12" name="Picture 11">
            <a:extLst>
              <a:ext uri="{FF2B5EF4-FFF2-40B4-BE49-F238E27FC236}">
                <a16:creationId xmlns:a16="http://schemas.microsoft.com/office/drawing/2014/main" id="{B7378E8F-E7FC-42E5-A62D-53AEB558DC9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14271" y="3128210"/>
            <a:ext cx="4299284" cy="3224463"/>
          </a:xfrm>
          <a:prstGeom prst="rect">
            <a:avLst/>
          </a:prstGeom>
        </p:spPr>
      </p:pic>
      <p:pic>
        <p:nvPicPr>
          <p:cNvPr id="16" name="Picture 15">
            <a:extLst>
              <a:ext uri="{FF2B5EF4-FFF2-40B4-BE49-F238E27FC236}">
                <a16:creationId xmlns:a16="http://schemas.microsoft.com/office/drawing/2014/main" id="{D738201E-1262-43DC-976C-4E30AA7265B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50085" y="2615944"/>
            <a:ext cx="3000796" cy="3997154"/>
          </a:xfrm>
          <a:prstGeom prst="rect">
            <a:avLst/>
          </a:prstGeom>
        </p:spPr>
      </p:pic>
    </p:spTree>
    <p:extLst>
      <p:ext uri="{BB962C8B-B14F-4D97-AF65-F5344CB8AC3E}">
        <p14:creationId xmlns:p14="http://schemas.microsoft.com/office/powerpoint/2010/main" val="24292207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70017" y="378628"/>
            <a:ext cx="6720725" cy="6492220"/>
          </a:xfrm>
          <a:prstGeom prst="rect">
            <a:avLst/>
          </a:prstGeom>
        </p:spPr>
      </p:pic>
      <p:pic>
        <p:nvPicPr>
          <p:cNvPr id="5" name="Picture 4" descr="H:\1. Summer Term One 2021\week 4\Phonics resources - grp A\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0935" y="378628"/>
            <a:ext cx="1743327" cy="1609265"/>
          </a:xfrm>
          <a:prstGeom prst="rect">
            <a:avLst/>
          </a:prstGeom>
          <a:noFill/>
          <a:ln>
            <a:noFill/>
          </a:ln>
        </p:spPr>
      </p:pic>
    </p:spTree>
    <p:extLst>
      <p:ext uri="{BB962C8B-B14F-4D97-AF65-F5344CB8AC3E}">
        <p14:creationId xmlns:p14="http://schemas.microsoft.com/office/powerpoint/2010/main" val="17651710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88875" y="589084"/>
            <a:ext cx="6371771" cy="914400"/>
          </a:xfrm>
          <a:prstGeom prst="rect">
            <a:avLst/>
          </a:prstGeom>
          <a:noFill/>
        </p:spPr>
        <p:txBody>
          <a:bodyPr wrap="square" rtlCol="0">
            <a:spAutoFit/>
          </a:bodyPr>
          <a:lstStyle/>
          <a:p>
            <a:r>
              <a:rPr lang="en-US" sz="5400" dirty="0"/>
              <a:t>Outdoor Learning</a:t>
            </a:r>
          </a:p>
        </p:txBody>
      </p:sp>
      <p:sp>
        <p:nvSpPr>
          <p:cNvPr id="4" name="TextBox 3"/>
          <p:cNvSpPr txBox="1"/>
          <p:nvPr/>
        </p:nvSpPr>
        <p:spPr>
          <a:xfrm>
            <a:off x="254129" y="2161989"/>
            <a:ext cx="11001828" cy="4154984"/>
          </a:xfrm>
          <a:prstGeom prst="rect">
            <a:avLst/>
          </a:prstGeom>
          <a:noFill/>
        </p:spPr>
        <p:txBody>
          <a:bodyPr wrap="square" rtlCol="0">
            <a:spAutoFit/>
          </a:bodyPr>
          <a:lstStyle/>
          <a:p>
            <a:r>
              <a:rPr lang="en-US" sz="2400" dirty="0"/>
              <a:t>Whenever possible we operate a free flow classroom</a:t>
            </a:r>
          </a:p>
          <a:p>
            <a:r>
              <a:rPr lang="en-US" sz="2400" dirty="0"/>
              <a:t> so the children can decide for themselves if they </a:t>
            </a:r>
          </a:p>
          <a:p>
            <a:r>
              <a:rPr lang="en-US" sz="2400" dirty="0"/>
              <a:t>wish to learn inside or outside. We also use the </a:t>
            </a:r>
          </a:p>
          <a:p>
            <a:r>
              <a:rPr lang="en-US" sz="2400" dirty="0"/>
              <a:t>garden area and park to support the children’s </a:t>
            </a:r>
          </a:p>
          <a:p>
            <a:r>
              <a:rPr lang="en-US" sz="2400" dirty="0"/>
              <a:t>learning, especially for Physical Development and</a:t>
            </a:r>
          </a:p>
          <a:p>
            <a:r>
              <a:rPr lang="en-US" sz="2400" dirty="0"/>
              <a:t>Understanding of the World. </a:t>
            </a:r>
          </a:p>
          <a:p>
            <a:r>
              <a:rPr lang="en-US" sz="2400" dirty="0"/>
              <a:t>The children play outdoors whatever the weather</a:t>
            </a:r>
          </a:p>
          <a:p>
            <a:r>
              <a:rPr lang="en-US" sz="2400" dirty="0"/>
              <a:t>so we do ask that you provide wellies and a puddle </a:t>
            </a:r>
          </a:p>
          <a:p>
            <a:r>
              <a:rPr lang="en-US" sz="2400" dirty="0"/>
              <a:t>suit. This is especially useful when the children play with our water</a:t>
            </a:r>
          </a:p>
          <a:p>
            <a:r>
              <a:rPr lang="en-US" sz="2400" dirty="0"/>
              <a:t>wall and we roll down the hill in the park!</a:t>
            </a:r>
          </a:p>
          <a:p>
            <a:endParaRPr lang="en-US" sz="2400" dirty="0"/>
          </a:p>
        </p:txBody>
      </p:sp>
      <p:pic>
        <p:nvPicPr>
          <p:cNvPr id="9" name="Picture 8" descr="H:\1. Summer Term One 2021\week 4\Phonics resources - grp A\logo.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6430" y="241652"/>
            <a:ext cx="1743327" cy="1609265"/>
          </a:xfrm>
          <a:prstGeom prst="rect">
            <a:avLst/>
          </a:prstGeom>
          <a:noFill/>
          <a:ln>
            <a:noFill/>
          </a:ln>
        </p:spPr>
      </p:pic>
      <p:pic>
        <p:nvPicPr>
          <p:cNvPr id="6" name="Picture 5">
            <a:extLst>
              <a:ext uri="{FF2B5EF4-FFF2-40B4-BE49-F238E27FC236}">
                <a16:creationId xmlns:a16="http://schemas.microsoft.com/office/drawing/2014/main" id="{A988903D-D974-4E01-B647-2A556C0FAD8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69764" y="146296"/>
            <a:ext cx="3256547" cy="3256547"/>
          </a:xfrm>
          <a:prstGeom prst="rect">
            <a:avLst/>
          </a:prstGeom>
        </p:spPr>
      </p:pic>
      <p:pic>
        <p:nvPicPr>
          <p:cNvPr id="13" name="Picture 12">
            <a:extLst>
              <a:ext uri="{FF2B5EF4-FFF2-40B4-BE49-F238E27FC236}">
                <a16:creationId xmlns:a16="http://schemas.microsoft.com/office/drawing/2014/main" id="{C07042F2-5FB2-45F3-A9F8-457B38E4D06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612329" y="3732096"/>
            <a:ext cx="2749216" cy="3665621"/>
          </a:xfrm>
          <a:prstGeom prst="rect">
            <a:avLst/>
          </a:prstGeom>
        </p:spPr>
      </p:pic>
      <p:pic>
        <p:nvPicPr>
          <p:cNvPr id="15" name="Picture 14">
            <a:extLst>
              <a:ext uri="{FF2B5EF4-FFF2-40B4-BE49-F238E27FC236}">
                <a16:creationId xmlns:a16="http://schemas.microsoft.com/office/drawing/2014/main" id="{D8981384-F062-4FC5-9B12-A2007175D07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186738" y="2451645"/>
            <a:ext cx="3366052" cy="2524539"/>
          </a:xfrm>
          <a:prstGeom prst="rect">
            <a:avLst/>
          </a:prstGeom>
        </p:spPr>
      </p:pic>
    </p:spTree>
    <p:extLst>
      <p:ext uri="{BB962C8B-B14F-4D97-AF65-F5344CB8AC3E}">
        <p14:creationId xmlns:p14="http://schemas.microsoft.com/office/powerpoint/2010/main" val="41144628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22171" y="377371"/>
            <a:ext cx="7053943" cy="830997"/>
          </a:xfrm>
          <a:prstGeom prst="rect">
            <a:avLst/>
          </a:prstGeom>
          <a:noFill/>
        </p:spPr>
        <p:txBody>
          <a:bodyPr wrap="square" rtlCol="0">
            <a:spAutoFit/>
          </a:bodyPr>
          <a:lstStyle/>
          <a:p>
            <a:pPr algn="ctr"/>
            <a:r>
              <a:rPr lang="en-US" sz="4800" dirty="0"/>
              <a:t>Every Child a Talker (</a:t>
            </a:r>
            <a:r>
              <a:rPr lang="en-US" sz="4800" dirty="0" err="1"/>
              <a:t>ECaT</a:t>
            </a:r>
            <a:r>
              <a:rPr lang="en-US" sz="4800" dirty="0"/>
              <a:t>)</a:t>
            </a:r>
          </a:p>
        </p:txBody>
      </p:sp>
      <p:sp>
        <p:nvSpPr>
          <p:cNvPr id="4" name="TextBox 3"/>
          <p:cNvSpPr txBox="1"/>
          <p:nvPr/>
        </p:nvSpPr>
        <p:spPr>
          <a:xfrm>
            <a:off x="2525485" y="1451428"/>
            <a:ext cx="9100457" cy="2677656"/>
          </a:xfrm>
          <a:prstGeom prst="rect">
            <a:avLst/>
          </a:prstGeom>
          <a:noFill/>
        </p:spPr>
        <p:txBody>
          <a:bodyPr wrap="square" rtlCol="0">
            <a:spAutoFit/>
          </a:bodyPr>
          <a:lstStyle/>
          <a:p>
            <a:r>
              <a:rPr lang="en-US" sz="2400" dirty="0"/>
              <a:t>To help support your child with their Communication and Language we have daily </a:t>
            </a:r>
            <a:r>
              <a:rPr lang="en-US" sz="2400" dirty="0" err="1"/>
              <a:t>ECaT</a:t>
            </a:r>
            <a:r>
              <a:rPr lang="en-US" sz="2400" dirty="0"/>
              <a:t> sessions. Each week we will send home a sheet with a song, suggested activities you can share with your child and Makaton actions that we will teach your children to support communication.</a:t>
            </a:r>
          </a:p>
          <a:p>
            <a:r>
              <a:rPr lang="en-US" sz="2400" dirty="0"/>
              <a:t>During the session your child will have the opportunity to show the class the work they have produced and talk about the activities they have completed at home.</a:t>
            </a:r>
          </a:p>
        </p:txBody>
      </p:sp>
      <p:sp>
        <p:nvSpPr>
          <p:cNvPr id="8" name="TextBox 7"/>
          <p:cNvSpPr txBox="1"/>
          <p:nvPr/>
        </p:nvSpPr>
        <p:spPr>
          <a:xfrm>
            <a:off x="2873829" y="4383314"/>
            <a:ext cx="3120571" cy="1938992"/>
          </a:xfrm>
          <a:prstGeom prst="rect">
            <a:avLst/>
          </a:prstGeom>
          <a:noFill/>
        </p:spPr>
        <p:txBody>
          <a:bodyPr wrap="square" rtlCol="0">
            <a:spAutoFit/>
          </a:bodyPr>
          <a:lstStyle/>
          <a:p>
            <a:r>
              <a:rPr lang="en-US" sz="2400" dirty="0" err="1"/>
              <a:t>ECaT</a:t>
            </a:r>
            <a:r>
              <a:rPr lang="en-US" sz="2400" dirty="0"/>
              <a:t> really helps to boost confidence and gives the children chance to share their individual experiences.</a:t>
            </a:r>
          </a:p>
        </p:txBody>
      </p:sp>
      <p:pic>
        <p:nvPicPr>
          <p:cNvPr id="9" name="Picture 8" descr="H:\1. Summer Term One 2021\week 4\Phonics resources - grp A\logo.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4067" y="377371"/>
            <a:ext cx="1743327" cy="1609265"/>
          </a:xfrm>
          <a:prstGeom prst="rect">
            <a:avLst/>
          </a:prstGeom>
          <a:noFill/>
          <a:ln>
            <a:noFill/>
          </a:ln>
        </p:spPr>
      </p:pic>
      <p:pic>
        <p:nvPicPr>
          <p:cNvPr id="5" name="Picture 4">
            <a:extLst>
              <a:ext uri="{FF2B5EF4-FFF2-40B4-BE49-F238E27FC236}">
                <a16:creationId xmlns:a16="http://schemas.microsoft.com/office/drawing/2014/main" id="{54E0B27A-2D5E-4936-8E90-9AAA4A134FF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58393" y="3935089"/>
            <a:ext cx="2835442" cy="2835442"/>
          </a:xfrm>
          <a:prstGeom prst="rect">
            <a:avLst/>
          </a:prstGeom>
        </p:spPr>
      </p:pic>
      <p:pic>
        <p:nvPicPr>
          <p:cNvPr id="7" name="Picture 6">
            <a:extLst>
              <a:ext uri="{FF2B5EF4-FFF2-40B4-BE49-F238E27FC236}">
                <a16:creationId xmlns:a16="http://schemas.microsoft.com/office/drawing/2014/main" id="{45FBA76D-918D-44B2-8840-803AA68ADA0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1010" y="3645187"/>
            <a:ext cx="2126582" cy="2835442"/>
          </a:xfrm>
          <a:prstGeom prst="rect">
            <a:avLst/>
          </a:prstGeom>
        </p:spPr>
      </p:pic>
      <p:pic>
        <p:nvPicPr>
          <p:cNvPr id="14" name="Picture 13">
            <a:extLst>
              <a:ext uri="{FF2B5EF4-FFF2-40B4-BE49-F238E27FC236}">
                <a16:creationId xmlns:a16="http://schemas.microsoft.com/office/drawing/2014/main" id="{FCB15D85-2C8B-4652-B1B5-6470E4581B9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97602" y="3859933"/>
            <a:ext cx="2105526" cy="2807368"/>
          </a:xfrm>
          <a:prstGeom prst="rect">
            <a:avLst/>
          </a:prstGeom>
        </p:spPr>
      </p:pic>
    </p:spTree>
    <p:extLst>
      <p:ext uri="{BB962C8B-B14F-4D97-AF65-F5344CB8AC3E}">
        <p14:creationId xmlns:p14="http://schemas.microsoft.com/office/powerpoint/2010/main" val="2330507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962400" y="589085"/>
            <a:ext cx="6371771" cy="914400"/>
          </a:xfrm>
          <a:prstGeom prst="rect">
            <a:avLst/>
          </a:prstGeom>
          <a:noFill/>
        </p:spPr>
        <p:txBody>
          <a:bodyPr wrap="square" rtlCol="0">
            <a:spAutoFit/>
          </a:bodyPr>
          <a:lstStyle/>
          <a:p>
            <a:r>
              <a:rPr lang="en-US" sz="5400" dirty="0"/>
              <a:t>Funky Fingers!</a:t>
            </a:r>
          </a:p>
        </p:txBody>
      </p:sp>
      <p:sp>
        <p:nvSpPr>
          <p:cNvPr id="5" name="Rectangle 4"/>
          <p:cNvSpPr/>
          <p:nvPr/>
        </p:nvSpPr>
        <p:spPr>
          <a:xfrm>
            <a:off x="2394856" y="1503485"/>
            <a:ext cx="9506857" cy="1200329"/>
          </a:xfrm>
          <a:prstGeom prst="rect">
            <a:avLst/>
          </a:prstGeom>
        </p:spPr>
        <p:txBody>
          <a:bodyPr wrap="square">
            <a:spAutoFit/>
          </a:bodyPr>
          <a:lstStyle/>
          <a:p>
            <a:r>
              <a:rPr lang="en-US" sz="2400" dirty="0"/>
              <a:t>Funky Fingers is an introduction to writing. </a:t>
            </a:r>
            <a:r>
              <a:rPr lang="en-US" sz="2400" dirty="0" err="1"/>
              <a:t>Practising</a:t>
            </a:r>
            <a:r>
              <a:rPr lang="en-US" sz="2400" dirty="0"/>
              <a:t> fine motor skills helps the children to improve the movement of their fingers and to develop </a:t>
            </a:r>
          </a:p>
          <a:p>
            <a:r>
              <a:rPr lang="en-US" sz="2400" dirty="0"/>
              <a:t>co-ordination. Holding a pencil correctly is a skill which needs to be taught!</a:t>
            </a:r>
          </a:p>
        </p:txBody>
      </p:sp>
      <p:sp>
        <p:nvSpPr>
          <p:cNvPr id="6" name="Rectangle 5"/>
          <p:cNvSpPr/>
          <p:nvPr/>
        </p:nvSpPr>
        <p:spPr>
          <a:xfrm>
            <a:off x="493486" y="2883877"/>
            <a:ext cx="11277600" cy="461665"/>
          </a:xfrm>
          <a:prstGeom prst="rect">
            <a:avLst/>
          </a:prstGeom>
        </p:spPr>
        <p:txBody>
          <a:bodyPr wrap="square">
            <a:spAutoFit/>
          </a:bodyPr>
          <a:lstStyle/>
          <a:p>
            <a:r>
              <a:rPr lang="en-US" sz="2400" dirty="0"/>
              <a:t>Funky Fingers activities are short and fun but require lots of focus and concentration. </a:t>
            </a:r>
          </a:p>
        </p:txBody>
      </p:sp>
      <p:pic>
        <p:nvPicPr>
          <p:cNvPr id="13" name="Picture 12" descr="H:\1. Summer Term One 2021\week 4\Phonics resources - grp A\logo.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1924" y="333644"/>
            <a:ext cx="1743327" cy="1609265"/>
          </a:xfrm>
          <a:prstGeom prst="rect">
            <a:avLst/>
          </a:prstGeom>
          <a:noFill/>
          <a:ln>
            <a:noFill/>
          </a:ln>
        </p:spPr>
      </p:pic>
      <p:pic>
        <p:nvPicPr>
          <p:cNvPr id="4" name="Picture 3">
            <a:extLst>
              <a:ext uri="{FF2B5EF4-FFF2-40B4-BE49-F238E27FC236}">
                <a16:creationId xmlns:a16="http://schemas.microsoft.com/office/drawing/2014/main" id="{C7D5D803-0B60-4E9F-9733-E79A481C569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0914" y="3749863"/>
            <a:ext cx="3700512" cy="2775384"/>
          </a:xfrm>
          <a:prstGeom prst="rect">
            <a:avLst/>
          </a:prstGeom>
        </p:spPr>
      </p:pic>
      <p:pic>
        <p:nvPicPr>
          <p:cNvPr id="8" name="Picture 7">
            <a:extLst>
              <a:ext uri="{FF2B5EF4-FFF2-40B4-BE49-F238E27FC236}">
                <a16:creationId xmlns:a16="http://schemas.microsoft.com/office/drawing/2014/main" id="{E622599E-3F14-42CC-A245-5F5C8F495AB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78828" y="3429000"/>
            <a:ext cx="2634344" cy="3512459"/>
          </a:xfrm>
          <a:prstGeom prst="rect">
            <a:avLst/>
          </a:prstGeom>
        </p:spPr>
      </p:pic>
      <p:pic>
        <p:nvPicPr>
          <p:cNvPr id="10" name="Picture 9">
            <a:extLst>
              <a:ext uri="{FF2B5EF4-FFF2-40B4-BE49-F238E27FC236}">
                <a16:creationId xmlns:a16="http://schemas.microsoft.com/office/drawing/2014/main" id="{878F8584-307F-4E00-8DE7-DACB841B942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74999" y="3749863"/>
            <a:ext cx="4026714" cy="2796711"/>
          </a:xfrm>
          <a:prstGeom prst="rect">
            <a:avLst/>
          </a:prstGeom>
        </p:spPr>
      </p:pic>
    </p:spTree>
    <p:extLst>
      <p:ext uri="{BB962C8B-B14F-4D97-AF65-F5344CB8AC3E}">
        <p14:creationId xmlns:p14="http://schemas.microsoft.com/office/powerpoint/2010/main" val="20996650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86891" y="185219"/>
            <a:ext cx="7053943" cy="830997"/>
          </a:xfrm>
          <a:prstGeom prst="rect">
            <a:avLst/>
          </a:prstGeom>
          <a:noFill/>
        </p:spPr>
        <p:txBody>
          <a:bodyPr wrap="square" rtlCol="0">
            <a:spAutoFit/>
          </a:bodyPr>
          <a:lstStyle/>
          <a:p>
            <a:pPr algn="ctr"/>
            <a:r>
              <a:rPr lang="en-US" sz="4800" dirty="0"/>
              <a:t>Phonics</a:t>
            </a:r>
          </a:p>
        </p:txBody>
      </p:sp>
      <p:sp>
        <p:nvSpPr>
          <p:cNvPr id="9" name="Rectangle 8"/>
          <p:cNvSpPr/>
          <p:nvPr/>
        </p:nvSpPr>
        <p:spPr>
          <a:xfrm>
            <a:off x="2267132" y="860161"/>
            <a:ext cx="9506857" cy="1569660"/>
          </a:xfrm>
          <a:prstGeom prst="rect">
            <a:avLst/>
          </a:prstGeom>
        </p:spPr>
        <p:txBody>
          <a:bodyPr wrap="square">
            <a:spAutoFit/>
          </a:bodyPr>
          <a:lstStyle/>
          <a:p>
            <a:r>
              <a:rPr lang="en-US" sz="2400" dirty="0"/>
              <a:t>We will begin teaching Phonics from week 2 and follow our own systematic synthetic phonics </a:t>
            </a:r>
            <a:r>
              <a:rPr lang="en-US" sz="2400" dirty="0" err="1"/>
              <a:t>programme</a:t>
            </a:r>
            <a:r>
              <a:rPr lang="en-US" sz="2400" dirty="0"/>
              <a:t> based on what was Letters and Sounds. There will be a meeting during the first half term to provide further information on how we teach Phonics.</a:t>
            </a:r>
          </a:p>
        </p:txBody>
      </p:sp>
      <p:sp>
        <p:nvSpPr>
          <p:cNvPr id="10" name="Rectangle 9"/>
          <p:cNvSpPr/>
          <p:nvPr/>
        </p:nvSpPr>
        <p:spPr>
          <a:xfrm>
            <a:off x="418011" y="2378592"/>
            <a:ext cx="11250023" cy="1569660"/>
          </a:xfrm>
          <a:prstGeom prst="rect">
            <a:avLst/>
          </a:prstGeom>
        </p:spPr>
        <p:txBody>
          <a:bodyPr wrap="square">
            <a:spAutoFit/>
          </a:bodyPr>
          <a:lstStyle/>
          <a:p>
            <a:r>
              <a:rPr lang="en-US" sz="2400" u="sng" dirty="0">
                <a:solidFill>
                  <a:srgbClr val="FF0000"/>
                </a:solidFill>
              </a:rPr>
              <a:t>If you practice sounds with your child please ensure that you are using pure sounds. Please use this link to hear the sounds.</a:t>
            </a:r>
          </a:p>
          <a:p>
            <a:r>
              <a:rPr lang="en-US" sz="2400" dirty="0">
                <a:hlinkClick r:id="rId2"/>
              </a:rPr>
              <a:t>https://www.youtube.com/watch?v=UCI2mu7URBc</a:t>
            </a:r>
            <a:endParaRPr lang="en-US" sz="2400" u="sng" dirty="0">
              <a:solidFill>
                <a:srgbClr val="FF0000"/>
              </a:solidFill>
            </a:endParaRPr>
          </a:p>
          <a:p>
            <a:endParaRPr lang="en-US" sz="2400" dirty="0"/>
          </a:p>
        </p:txBody>
      </p:sp>
      <p:sp>
        <p:nvSpPr>
          <p:cNvPr id="7" name="Rectangle 6"/>
          <p:cNvSpPr/>
          <p:nvPr/>
        </p:nvSpPr>
        <p:spPr>
          <a:xfrm>
            <a:off x="770708" y="3624663"/>
            <a:ext cx="8739052" cy="3046988"/>
          </a:xfrm>
          <a:prstGeom prst="rect">
            <a:avLst/>
          </a:prstGeom>
        </p:spPr>
        <p:txBody>
          <a:bodyPr wrap="square">
            <a:spAutoFit/>
          </a:bodyPr>
          <a:lstStyle/>
          <a:p>
            <a:r>
              <a:rPr lang="en-US" sz="2400" dirty="0"/>
              <a:t>We will assess where your child is with their phonics and then send home a pack that is appropriate for their stage of development. Mostly this will be a sound mat to start with, but if your child is already blending words they may be ready for a ‘Ready to Read’ pack. </a:t>
            </a:r>
          </a:p>
          <a:p>
            <a:r>
              <a:rPr lang="en-US" sz="2400" dirty="0"/>
              <a:t>Reading at home is crucial to learning to read and developing a love of reading! Five minutes each day is more beneficial than half an hour once a week. </a:t>
            </a:r>
          </a:p>
        </p:txBody>
      </p:sp>
      <p:pic>
        <p:nvPicPr>
          <p:cNvPr id="8" name="Picture 7" descr="H:\1. Summer Term One 2021\week 4\Phonics resources - grp A\logo.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0550" y="359315"/>
            <a:ext cx="1743327" cy="1609265"/>
          </a:xfrm>
          <a:prstGeom prst="rect">
            <a:avLst/>
          </a:prstGeom>
          <a:noFill/>
          <a:ln>
            <a:noFill/>
          </a:ln>
        </p:spPr>
      </p:pic>
      <p:pic>
        <p:nvPicPr>
          <p:cNvPr id="5" name="Picture 4">
            <a:extLst>
              <a:ext uri="{FF2B5EF4-FFF2-40B4-BE49-F238E27FC236}">
                <a16:creationId xmlns:a16="http://schemas.microsoft.com/office/drawing/2014/main" id="{3C78628C-3B5B-4C11-8D64-B995193EFBB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56367" y="3115995"/>
            <a:ext cx="2664364" cy="2664364"/>
          </a:xfrm>
          <a:prstGeom prst="rect">
            <a:avLst/>
          </a:prstGeom>
        </p:spPr>
      </p:pic>
    </p:spTree>
    <p:extLst>
      <p:ext uri="{BB962C8B-B14F-4D97-AF65-F5344CB8AC3E}">
        <p14:creationId xmlns:p14="http://schemas.microsoft.com/office/powerpoint/2010/main" val="18588097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962400" y="589085"/>
            <a:ext cx="6371771" cy="914400"/>
          </a:xfrm>
          <a:prstGeom prst="rect">
            <a:avLst/>
          </a:prstGeom>
          <a:noFill/>
        </p:spPr>
        <p:txBody>
          <a:bodyPr wrap="square" rtlCol="0">
            <a:spAutoFit/>
          </a:bodyPr>
          <a:lstStyle/>
          <a:p>
            <a:r>
              <a:rPr lang="en-US" sz="5400" dirty="0"/>
              <a:t>Timetable</a:t>
            </a:r>
          </a:p>
        </p:txBody>
      </p:sp>
      <p:sp>
        <p:nvSpPr>
          <p:cNvPr id="13" name="Rectangle 12"/>
          <p:cNvSpPr/>
          <p:nvPr/>
        </p:nvSpPr>
        <p:spPr>
          <a:xfrm>
            <a:off x="784314" y="2242295"/>
            <a:ext cx="9549856" cy="830997"/>
          </a:xfrm>
          <a:prstGeom prst="rect">
            <a:avLst/>
          </a:prstGeom>
        </p:spPr>
        <p:txBody>
          <a:bodyPr wrap="square">
            <a:spAutoFit/>
          </a:bodyPr>
          <a:lstStyle/>
          <a:p>
            <a:r>
              <a:rPr lang="en-US" sz="2400" dirty="0"/>
              <a:t>In the Autumn Term the children will have a mixture of directed </a:t>
            </a:r>
          </a:p>
          <a:p>
            <a:r>
              <a:rPr lang="en-US" sz="2400" dirty="0"/>
              <a:t>teaching sessions and independent choosing time.</a:t>
            </a:r>
          </a:p>
        </p:txBody>
      </p:sp>
      <p:sp>
        <p:nvSpPr>
          <p:cNvPr id="14" name="Rectangle 13"/>
          <p:cNvSpPr/>
          <p:nvPr/>
        </p:nvSpPr>
        <p:spPr>
          <a:xfrm>
            <a:off x="784314" y="3354169"/>
            <a:ext cx="10645685" cy="3046988"/>
          </a:xfrm>
          <a:prstGeom prst="rect">
            <a:avLst/>
          </a:prstGeom>
        </p:spPr>
        <p:txBody>
          <a:bodyPr wrap="square">
            <a:spAutoFit/>
          </a:bodyPr>
          <a:lstStyle/>
          <a:p>
            <a:r>
              <a:rPr lang="en-US" sz="2400" dirty="0"/>
              <a:t>Directed teaching time will be short bursts throughout the day. We will have daily Phonics, </a:t>
            </a:r>
            <a:r>
              <a:rPr lang="en-US" sz="2400" dirty="0" err="1"/>
              <a:t>Maths</a:t>
            </a:r>
            <a:r>
              <a:rPr lang="en-US" sz="2400" dirty="0"/>
              <a:t>, Funky Fingers and </a:t>
            </a:r>
            <a:r>
              <a:rPr lang="en-US" sz="2400" dirty="0" err="1"/>
              <a:t>ECaT</a:t>
            </a:r>
            <a:r>
              <a:rPr lang="en-US" sz="2400" dirty="0"/>
              <a:t> sessions which will last between 10 and 15 minutes.</a:t>
            </a:r>
          </a:p>
          <a:p>
            <a:r>
              <a:rPr lang="en-US" sz="2400" dirty="0"/>
              <a:t>Throughout the week the children will also be taught RE as a focused session. Other subject areas covered through our continuous provision planning. This is predominantly child led but we will also provide appropriate adult led enhancements. These enable us to plan opportunities to play with your children and extend their learning appropriately.</a:t>
            </a:r>
          </a:p>
        </p:txBody>
      </p:sp>
      <p:pic>
        <p:nvPicPr>
          <p:cNvPr id="6" name="Picture 5" descr="H:\1. Summer Term One 2021\week 4\Phonics resources - grp A\logo.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4452" y="309719"/>
            <a:ext cx="1743327" cy="1609265"/>
          </a:xfrm>
          <a:prstGeom prst="rect">
            <a:avLst/>
          </a:prstGeom>
          <a:noFill/>
          <a:ln>
            <a:noFill/>
          </a:ln>
        </p:spPr>
      </p:pic>
      <p:pic>
        <p:nvPicPr>
          <p:cNvPr id="8" name="Picture 7">
            <a:extLst>
              <a:ext uri="{FF2B5EF4-FFF2-40B4-BE49-F238E27FC236}">
                <a16:creationId xmlns:a16="http://schemas.microsoft.com/office/drawing/2014/main" id="{31446B48-79A1-4344-8BBA-E0B1926774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97382" y="309719"/>
            <a:ext cx="2720166" cy="2720166"/>
          </a:xfrm>
          <a:prstGeom prst="rect">
            <a:avLst/>
          </a:prstGeom>
        </p:spPr>
      </p:pic>
    </p:spTree>
    <p:extLst>
      <p:ext uri="{BB962C8B-B14F-4D97-AF65-F5344CB8AC3E}">
        <p14:creationId xmlns:p14="http://schemas.microsoft.com/office/powerpoint/2010/main" val="1481181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962400" y="589085"/>
            <a:ext cx="6371771" cy="914400"/>
          </a:xfrm>
          <a:prstGeom prst="rect">
            <a:avLst/>
          </a:prstGeom>
          <a:noFill/>
        </p:spPr>
        <p:txBody>
          <a:bodyPr wrap="square" rtlCol="0">
            <a:spAutoFit/>
          </a:bodyPr>
          <a:lstStyle/>
          <a:p>
            <a:r>
              <a:rPr lang="en-US" sz="5400" dirty="0"/>
              <a:t>Lunch Time</a:t>
            </a:r>
          </a:p>
        </p:txBody>
      </p:sp>
      <p:sp>
        <p:nvSpPr>
          <p:cNvPr id="13" name="Rectangle 12"/>
          <p:cNvSpPr/>
          <p:nvPr/>
        </p:nvSpPr>
        <p:spPr>
          <a:xfrm>
            <a:off x="784314" y="2242295"/>
            <a:ext cx="9549856" cy="1569660"/>
          </a:xfrm>
          <a:prstGeom prst="rect">
            <a:avLst/>
          </a:prstGeom>
        </p:spPr>
        <p:txBody>
          <a:bodyPr wrap="square">
            <a:spAutoFit/>
          </a:bodyPr>
          <a:lstStyle/>
          <a:p>
            <a:r>
              <a:rPr lang="en-US" sz="2400" dirty="0"/>
              <a:t>Dinners are free for children  in EYFS and KS1. A menu is available online and there is one in your pack. There is also a sandwich or jacket potato option if your child does not like the meal. However this needs to be pre-ordered via the school office.</a:t>
            </a:r>
          </a:p>
        </p:txBody>
      </p:sp>
      <p:pic>
        <p:nvPicPr>
          <p:cNvPr id="6" name="Picture 5" descr="H:\1. Summer Term One 2021\week 4\Phonics resources - grp A\logo.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4452" y="309719"/>
            <a:ext cx="1743327" cy="1609265"/>
          </a:xfrm>
          <a:prstGeom prst="rect">
            <a:avLst/>
          </a:prstGeom>
          <a:noFill/>
          <a:ln>
            <a:noFill/>
          </a:ln>
        </p:spPr>
      </p:pic>
    </p:spTree>
    <p:extLst>
      <p:ext uri="{BB962C8B-B14F-4D97-AF65-F5344CB8AC3E}">
        <p14:creationId xmlns:p14="http://schemas.microsoft.com/office/powerpoint/2010/main" val="19793262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6458" y="589085"/>
            <a:ext cx="8665028" cy="923330"/>
          </a:xfrm>
          <a:prstGeom prst="rect">
            <a:avLst/>
          </a:prstGeom>
          <a:noFill/>
        </p:spPr>
        <p:txBody>
          <a:bodyPr wrap="square" rtlCol="0">
            <a:spAutoFit/>
          </a:bodyPr>
          <a:lstStyle/>
          <a:p>
            <a:r>
              <a:rPr lang="en-US" sz="5400" dirty="0"/>
              <a:t>Sharing your Child’s Learning</a:t>
            </a:r>
          </a:p>
        </p:txBody>
      </p:sp>
      <p:sp>
        <p:nvSpPr>
          <p:cNvPr id="4" name="Rectangle 3"/>
          <p:cNvSpPr/>
          <p:nvPr/>
        </p:nvSpPr>
        <p:spPr>
          <a:xfrm>
            <a:off x="2054044" y="1969477"/>
            <a:ext cx="9549856" cy="2677656"/>
          </a:xfrm>
          <a:prstGeom prst="rect">
            <a:avLst/>
          </a:prstGeom>
        </p:spPr>
        <p:txBody>
          <a:bodyPr wrap="square">
            <a:spAutoFit/>
          </a:bodyPr>
          <a:lstStyle/>
          <a:p>
            <a:r>
              <a:rPr lang="en-US" sz="2400" dirty="0"/>
              <a:t>We use an online assessment tool known as Tapestry to share your child’s learning journey with you. This involves staff taking a photograph of your child’s learning, writing a comment and making links to the EYFSP and characteristics of effective learning. You can also upload learning from home and we will ‘like’ it or comment on it and your child can share your posts with the rest of the class. There is an introduction to Tapestry </a:t>
            </a:r>
            <a:r>
              <a:rPr lang="en-US" sz="2400" dirty="0" err="1"/>
              <a:t>powerpoint</a:t>
            </a:r>
            <a:r>
              <a:rPr lang="en-US" sz="2400" dirty="0"/>
              <a:t> on our new starters page.</a:t>
            </a:r>
          </a:p>
        </p:txBody>
      </p:sp>
      <p:sp>
        <p:nvSpPr>
          <p:cNvPr id="6" name="Rectangle 5"/>
          <p:cNvSpPr/>
          <p:nvPr/>
        </p:nvSpPr>
        <p:spPr>
          <a:xfrm>
            <a:off x="929187" y="4991855"/>
            <a:ext cx="10885442" cy="1200329"/>
          </a:xfrm>
          <a:prstGeom prst="rect">
            <a:avLst/>
          </a:prstGeom>
        </p:spPr>
        <p:txBody>
          <a:bodyPr wrap="square">
            <a:spAutoFit/>
          </a:bodyPr>
          <a:lstStyle/>
          <a:p>
            <a:r>
              <a:rPr lang="en-US" sz="2400" dirty="0"/>
              <a:t>We will need an email address and your </a:t>
            </a:r>
          </a:p>
          <a:p>
            <a:r>
              <a:rPr lang="en-US" sz="2400" dirty="0"/>
              <a:t>permission to allow us to photograph your child.</a:t>
            </a:r>
          </a:p>
          <a:p>
            <a:r>
              <a:rPr lang="en-US" sz="2400" dirty="0"/>
              <a:t>There is a form in your pack, please ask if you require further information.</a:t>
            </a:r>
          </a:p>
        </p:txBody>
      </p:sp>
      <p:pic>
        <p:nvPicPr>
          <p:cNvPr id="7" name="Picture 6" descr="H:\1. Summer Term One 2021\week 4\Phonics resources - grp A\logo.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0717" y="246117"/>
            <a:ext cx="1743327" cy="1609265"/>
          </a:xfrm>
          <a:prstGeom prst="rect">
            <a:avLst/>
          </a:prstGeom>
          <a:noFill/>
          <a:ln>
            <a:noFill/>
          </a:ln>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11685" y="4270032"/>
            <a:ext cx="2041840" cy="1443645"/>
          </a:xfrm>
          <a:prstGeom prst="rect">
            <a:avLst/>
          </a:prstGeom>
        </p:spPr>
      </p:pic>
    </p:spTree>
    <p:extLst>
      <p:ext uri="{BB962C8B-B14F-4D97-AF65-F5344CB8AC3E}">
        <p14:creationId xmlns:p14="http://schemas.microsoft.com/office/powerpoint/2010/main" val="2418341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962400" y="589085"/>
            <a:ext cx="6371771" cy="914400"/>
          </a:xfrm>
          <a:prstGeom prst="rect">
            <a:avLst/>
          </a:prstGeom>
          <a:noFill/>
        </p:spPr>
        <p:txBody>
          <a:bodyPr wrap="square" rtlCol="0">
            <a:spAutoFit/>
          </a:bodyPr>
          <a:lstStyle/>
          <a:p>
            <a:r>
              <a:rPr lang="en-US" sz="5400" dirty="0"/>
              <a:t>Useful Information!</a:t>
            </a:r>
          </a:p>
        </p:txBody>
      </p:sp>
      <p:sp>
        <p:nvSpPr>
          <p:cNvPr id="5" name="Rectangle 4"/>
          <p:cNvSpPr/>
          <p:nvPr/>
        </p:nvSpPr>
        <p:spPr>
          <a:xfrm>
            <a:off x="653279" y="3346174"/>
            <a:ext cx="10885442" cy="3139321"/>
          </a:xfrm>
          <a:prstGeom prst="rect">
            <a:avLst/>
          </a:prstGeom>
        </p:spPr>
        <p:txBody>
          <a:bodyPr wrap="square">
            <a:spAutoFit/>
          </a:bodyPr>
          <a:lstStyle/>
          <a:p>
            <a:pPr marL="342900" indent="-342900">
              <a:buFont typeface="Arial" panose="020B0604020202020204" pitchFamily="34" charset="0"/>
              <a:buChar char="•"/>
            </a:pPr>
            <a:r>
              <a:rPr lang="en-US" sz="2200" dirty="0"/>
              <a:t>Children in EYFS do not have a specific taught PE lesson. We cover the physical development objectives through our carefully planned provision. However we will let you know when we will be taking the children across to the park.</a:t>
            </a:r>
          </a:p>
          <a:p>
            <a:pPr marL="342900" indent="-342900">
              <a:buFont typeface="Arial" panose="020B0604020202020204" pitchFamily="34" charset="0"/>
              <a:buChar char="•"/>
            </a:pPr>
            <a:r>
              <a:rPr lang="en-US" sz="2200" dirty="0"/>
              <a:t>Please send your child with a drink and healthy snack each day. We encourage the children to bring in fruit snacks so please no crisps or chocolate and only water in water bottles. We do provide a fruit snack and milk. Please ensure all of your child’s belongings are named including snack boxes and water bottles.</a:t>
            </a:r>
          </a:p>
          <a:p>
            <a:pPr marL="342900" indent="-342900">
              <a:buFont typeface="Arial" panose="020B0604020202020204" pitchFamily="34" charset="0"/>
              <a:buChar char="•"/>
            </a:pPr>
            <a:r>
              <a:rPr lang="en-US" sz="2200" dirty="0"/>
              <a:t>If your child is unwell and unable to attend school please contact the school office and explain their absence. </a:t>
            </a:r>
          </a:p>
        </p:txBody>
      </p:sp>
      <p:pic>
        <p:nvPicPr>
          <p:cNvPr id="6" name="Picture 5" descr="H:\1. Summer Term One 2021\week 4\Phonics resources - grp A\logo.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8958" y="241652"/>
            <a:ext cx="1743327" cy="1609265"/>
          </a:xfrm>
          <a:prstGeom prst="rect">
            <a:avLst/>
          </a:prstGeom>
          <a:noFill/>
          <a:ln>
            <a:noFill/>
          </a:ln>
        </p:spPr>
      </p:pic>
      <p:sp>
        <p:nvSpPr>
          <p:cNvPr id="2" name="TextBox 1">
            <a:extLst>
              <a:ext uri="{FF2B5EF4-FFF2-40B4-BE49-F238E27FC236}">
                <a16:creationId xmlns:a16="http://schemas.microsoft.com/office/drawing/2014/main" id="{3CC2B2DF-D780-4A02-9F0C-EC2D3BBFBAB0}"/>
              </a:ext>
            </a:extLst>
          </p:cNvPr>
          <p:cNvSpPr txBox="1"/>
          <p:nvPr/>
        </p:nvSpPr>
        <p:spPr>
          <a:xfrm>
            <a:off x="2604052" y="1666251"/>
            <a:ext cx="8262731" cy="1323439"/>
          </a:xfrm>
          <a:prstGeom prst="rect">
            <a:avLst/>
          </a:prstGeom>
          <a:noFill/>
        </p:spPr>
        <p:txBody>
          <a:bodyPr wrap="square" rtlCol="0">
            <a:spAutoFit/>
          </a:bodyPr>
          <a:lstStyle/>
          <a:p>
            <a:r>
              <a:rPr lang="en-GB" sz="2000" dirty="0"/>
              <a:t>The children will start school on Monday 5</a:t>
            </a:r>
            <a:r>
              <a:rPr lang="en-GB" sz="2000" baseline="30000" dirty="0"/>
              <a:t>th</a:t>
            </a:r>
            <a:r>
              <a:rPr lang="en-GB" sz="2000" dirty="0"/>
              <a:t> September. School does begin at 8.50 however on the first day we are asking that you bring your child for 9.00. This will allow all of our current children to come into school and leave the entrance to school less busy for our new starters on their first day.</a:t>
            </a:r>
          </a:p>
        </p:txBody>
      </p:sp>
    </p:spTree>
    <p:extLst>
      <p:ext uri="{BB962C8B-B14F-4D97-AF65-F5344CB8AC3E}">
        <p14:creationId xmlns:p14="http://schemas.microsoft.com/office/powerpoint/2010/main" val="36534235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962400" y="589085"/>
            <a:ext cx="6371771" cy="914400"/>
          </a:xfrm>
          <a:prstGeom prst="rect">
            <a:avLst/>
          </a:prstGeom>
          <a:noFill/>
        </p:spPr>
        <p:txBody>
          <a:bodyPr wrap="square" rtlCol="0">
            <a:spAutoFit/>
          </a:bodyPr>
          <a:lstStyle/>
          <a:p>
            <a:r>
              <a:rPr lang="en-US" sz="5400" dirty="0"/>
              <a:t>Your Packs</a:t>
            </a:r>
          </a:p>
        </p:txBody>
      </p:sp>
      <p:sp>
        <p:nvSpPr>
          <p:cNvPr id="4" name="Rectangle 3"/>
          <p:cNvSpPr/>
          <p:nvPr/>
        </p:nvSpPr>
        <p:spPr>
          <a:xfrm>
            <a:off x="740501" y="1441424"/>
            <a:ext cx="10885442" cy="3046988"/>
          </a:xfrm>
          <a:prstGeom prst="rect">
            <a:avLst/>
          </a:prstGeom>
        </p:spPr>
        <p:txBody>
          <a:bodyPr wrap="square">
            <a:spAutoFit/>
          </a:bodyPr>
          <a:lstStyle/>
          <a:p>
            <a:r>
              <a:rPr lang="en-US" sz="2400" dirty="0"/>
              <a:t>You should have found an information pack on your chairs. Please complete the forms and return them to school by the first transition visit on Wednesday 29</a:t>
            </a:r>
            <a:r>
              <a:rPr lang="en-US" sz="2400" baseline="30000" dirty="0"/>
              <a:t>th</a:t>
            </a:r>
            <a:r>
              <a:rPr lang="en-US" sz="2400" dirty="0"/>
              <a:t> June. We will need emergency contact information and allergy/ health information before you can leave your child in our care. We also need to see your child’s original birth certificate, if you haven’t brought it today please drop it in for us to copy.</a:t>
            </a:r>
          </a:p>
          <a:p>
            <a:endParaRPr lang="en-US" sz="2400" dirty="0"/>
          </a:p>
          <a:p>
            <a:r>
              <a:rPr lang="en-US" sz="2400" dirty="0"/>
              <a:t>We would like to draw your attention to the Tapestry form and the Permission to Collect form. </a:t>
            </a:r>
          </a:p>
        </p:txBody>
      </p:sp>
      <p:sp>
        <p:nvSpPr>
          <p:cNvPr id="5" name="Rectangle 4"/>
          <p:cNvSpPr/>
          <p:nvPr/>
        </p:nvSpPr>
        <p:spPr>
          <a:xfrm>
            <a:off x="740501" y="4426350"/>
            <a:ext cx="10885442" cy="2308324"/>
          </a:xfrm>
          <a:prstGeom prst="rect">
            <a:avLst/>
          </a:prstGeom>
        </p:spPr>
        <p:txBody>
          <a:bodyPr wrap="square">
            <a:spAutoFit/>
          </a:bodyPr>
          <a:lstStyle/>
          <a:p>
            <a:r>
              <a:rPr lang="en-US" sz="2400" dirty="0"/>
              <a:t>Your child’s safety is our main priority and therefore we will only release your child at the end of the day to an adult that you have specified on your form. Of course there will be instances where you need a different adult to collect and we just ask that you ring the office or speak to a member of staff to give your permission for your child to leave with another adult. If we have not had permission from you we will not release your child.</a:t>
            </a:r>
          </a:p>
        </p:txBody>
      </p:sp>
      <p:pic>
        <p:nvPicPr>
          <p:cNvPr id="6" name="Picture 5" descr="H:\1. Summer Term One 2021\week 4\Phonics resources - grp A\logo.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0332" y="323052"/>
            <a:ext cx="1262208" cy="1180433"/>
          </a:xfrm>
          <a:prstGeom prst="rect">
            <a:avLst/>
          </a:prstGeom>
          <a:noFill/>
          <a:ln>
            <a:noFill/>
          </a:ln>
        </p:spPr>
      </p:pic>
    </p:spTree>
    <p:extLst>
      <p:ext uri="{BB962C8B-B14F-4D97-AF65-F5344CB8AC3E}">
        <p14:creationId xmlns:p14="http://schemas.microsoft.com/office/powerpoint/2010/main" val="10502129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779904" y="76059"/>
            <a:ext cx="6371771" cy="914400"/>
          </a:xfrm>
          <a:prstGeom prst="rect">
            <a:avLst/>
          </a:prstGeom>
          <a:noFill/>
        </p:spPr>
        <p:txBody>
          <a:bodyPr wrap="square" rtlCol="0">
            <a:spAutoFit/>
          </a:bodyPr>
          <a:lstStyle/>
          <a:p>
            <a:r>
              <a:rPr lang="en-US" sz="5400" dirty="0"/>
              <a:t>And finally…</a:t>
            </a:r>
          </a:p>
        </p:txBody>
      </p:sp>
      <p:sp>
        <p:nvSpPr>
          <p:cNvPr id="4" name="Rectangle 3"/>
          <p:cNvSpPr/>
          <p:nvPr/>
        </p:nvSpPr>
        <p:spPr>
          <a:xfrm>
            <a:off x="560716" y="990458"/>
            <a:ext cx="11631283" cy="4524315"/>
          </a:xfrm>
          <a:prstGeom prst="rect">
            <a:avLst/>
          </a:prstGeom>
        </p:spPr>
        <p:txBody>
          <a:bodyPr wrap="square">
            <a:spAutoFit/>
          </a:bodyPr>
          <a:lstStyle/>
          <a:p>
            <a:r>
              <a:rPr lang="en-US" sz="2400" dirty="0"/>
              <a:t>                                We are really looking forward to welcoming your child to school in  			      September</a:t>
            </a:r>
          </a:p>
          <a:p>
            <a:endParaRPr lang="en-US" sz="2400" dirty="0"/>
          </a:p>
          <a:p>
            <a:r>
              <a:rPr lang="en-US" sz="2400" dirty="0"/>
              <a:t>                          We have arranged 2 transition visits which your child is invited to attend.    	These are on </a:t>
            </a:r>
            <a:r>
              <a:rPr lang="en-US" sz="2400" b="1" dirty="0"/>
              <a:t>Wednesday 29</a:t>
            </a:r>
            <a:r>
              <a:rPr lang="en-US" sz="2400" b="1" baseline="30000" dirty="0"/>
              <a:t>th</a:t>
            </a:r>
            <a:r>
              <a:rPr lang="en-US" sz="2400" b="1" dirty="0"/>
              <a:t> June 1.30-2.30pm and Wednesday 6</a:t>
            </a:r>
            <a:r>
              <a:rPr lang="en-US" sz="2400" b="1" baseline="30000" dirty="0"/>
              <a:t>th</a:t>
            </a:r>
            <a:r>
              <a:rPr lang="en-US" sz="2400" b="1" dirty="0"/>
              <a:t> July 1.30- 	2.30pm. </a:t>
            </a:r>
            <a:r>
              <a:rPr lang="en-US" sz="2400" dirty="0"/>
              <a:t>On these visits, please ensure your child has a coat and suitable footwear and a named water bottle please. </a:t>
            </a:r>
          </a:p>
          <a:p>
            <a:endParaRPr lang="en-US" sz="2400" dirty="0"/>
          </a:p>
          <a:p>
            <a:endParaRPr lang="en-US" sz="2400" dirty="0"/>
          </a:p>
          <a:p>
            <a:r>
              <a:rPr lang="en-US" sz="2400" dirty="0"/>
              <a:t>We would now like to give your child a small friend to take care of </a:t>
            </a:r>
          </a:p>
          <a:p>
            <a:r>
              <a:rPr lang="en-US" sz="2400" dirty="0"/>
              <a:t>over the Summer holidays and to help them get ready for the </a:t>
            </a:r>
          </a:p>
          <a:p>
            <a:r>
              <a:rPr lang="en-US" sz="2400" dirty="0"/>
              <a:t>exciting new adventure of starting school! </a:t>
            </a:r>
          </a:p>
        </p:txBody>
      </p:sp>
      <p:pic>
        <p:nvPicPr>
          <p:cNvPr id="7" name="Picture 6" descr="H:\1. Summer Term One 2021\week 4\Phonics resources - grp A\logo.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0716" y="443030"/>
            <a:ext cx="1743327" cy="1609265"/>
          </a:xfrm>
          <a:prstGeom prst="rect">
            <a:avLst/>
          </a:prstGeom>
          <a:noFill/>
          <a:ln>
            <a:noFill/>
          </a:ln>
        </p:spPr>
      </p:pic>
      <p:pic>
        <p:nvPicPr>
          <p:cNvPr id="8" name="Picture 7">
            <a:extLst>
              <a:ext uri="{FF2B5EF4-FFF2-40B4-BE49-F238E27FC236}">
                <a16:creationId xmlns:a16="http://schemas.microsoft.com/office/drawing/2014/main" id="{08CBF1E2-AE55-4545-B233-56E1ED7F816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83756" y="3635186"/>
            <a:ext cx="2278864" cy="3038485"/>
          </a:xfrm>
          <a:prstGeom prst="rect">
            <a:avLst/>
          </a:prstGeom>
        </p:spPr>
      </p:pic>
    </p:spTree>
    <p:extLst>
      <p:ext uri="{BB962C8B-B14F-4D97-AF65-F5344CB8AC3E}">
        <p14:creationId xmlns:p14="http://schemas.microsoft.com/office/powerpoint/2010/main" val="7003696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671</TotalTime>
  <Words>1332</Words>
  <Application>Microsoft Office PowerPoint</Application>
  <PresentationFormat>Widescreen</PresentationFormat>
  <Paragraphs>68</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Chloe Curtis</dc:creator>
  <cp:lastModifiedBy>Chloe Curtis</cp:lastModifiedBy>
  <cp:revision>50</cp:revision>
  <dcterms:created xsi:type="dcterms:W3CDTF">2019-06-16T16:52:57Z</dcterms:created>
  <dcterms:modified xsi:type="dcterms:W3CDTF">2022-06-16T16:50:58Z</dcterms:modified>
</cp:coreProperties>
</file>